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79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36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1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5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3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3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2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5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0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730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9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97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337" y="1137171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Highlights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Achievements in Georgia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7236" y="1764146"/>
            <a:ext cx="11804073" cy="5006110"/>
          </a:xfrm>
        </p:spPr>
        <p:txBody>
          <a:bodyPr>
            <a:normAutofit fontScale="25000" lnSpcReduction="20000"/>
          </a:bodyPr>
          <a:lstStyle/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dirty="0" smtClean="0"/>
              <a:t>12 </a:t>
            </a:r>
            <a:r>
              <a:rPr lang="en-US" sz="6400" dirty="0"/>
              <a:t>civil servants trained in </a:t>
            </a:r>
            <a:r>
              <a:rPr lang="en-US" sz="6400" b="1" dirty="0">
                <a:solidFill>
                  <a:srgbClr val="00B050"/>
                </a:solidFill>
              </a:rPr>
              <a:t>in-depth green economy</a:t>
            </a:r>
            <a:r>
              <a:rPr lang="en-US" sz="6400" dirty="0"/>
              <a:t> course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dirty="0"/>
              <a:t>Developing </a:t>
            </a:r>
            <a:r>
              <a:rPr lang="en-US" sz="6400" b="1" dirty="0">
                <a:solidFill>
                  <a:srgbClr val="00B050"/>
                </a:solidFill>
              </a:rPr>
              <a:t>Guidelines on EIA </a:t>
            </a:r>
            <a:r>
              <a:rPr lang="en-US" sz="6400" dirty="0"/>
              <a:t>in the Hydropower Sector with a focus on transboundary aspects</a:t>
            </a:r>
            <a:endParaRPr lang="en-GB" sz="6400" dirty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dirty="0" smtClean="0"/>
              <a:t>30 </a:t>
            </a:r>
            <a:r>
              <a:rPr lang="en-US" sz="6400" dirty="0"/>
              <a:t>RECP experts trained on </a:t>
            </a:r>
            <a:r>
              <a:rPr lang="en-US" sz="6400" b="1" dirty="0">
                <a:solidFill>
                  <a:srgbClr val="00B050"/>
                </a:solidFill>
              </a:rPr>
              <a:t>energy management system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dirty="0" smtClean="0"/>
              <a:t>Six </a:t>
            </a:r>
            <a:r>
              <a:rPr lang="en-US" sz="6400" dirty="0"/>
              <a:t>municipalities engaged to seek </a:t>
            </a:r>
            <a:r>
              <a:rPr lang="en-US" sz="6400" b="1" dirty="0">
                <a:solidFill>
                  <a:srgbClr val="00B050"/>
                </a:solidFill>
              </a:rPr>
              <a:t>innovative </a:t>
            </a:r>
            <a:r>
              <a:rPr lang="en-US" sz="6400" b="1" dirty="0" smtClean="0">
                <a:solidFill>
                  <a:srgbClr val="00B050"/>
                </a:solidFill>
              </a:rPr>
              <a:t>solutions </a:t>
            </a:r>
            <a:r>
              <a:rPr lang="en-GB" sz="6400" b="1" dirty="0" smtClean="0">
                <a:solidFill>
                  <a:srgbClr val="00B050"/>
                </a:solidFill>
              </a:rPr>
              <a:t>for SMEs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6400" dirty="0"/>
              <a:t>Assessment on </a:t>
            </a:r>
            <a:r>
              <a:rPr lang="en-GB" sz="6400" b="1" dirty="0">
                <a:solidFill>
                  <a:srgbClr val="00B050"/>
                </a:solidFill>
              </a:rPr>
              <a:t>eco-labelling</a:t>
            </a:r>
            <a:r>
              <a:rPr lang="en-GB" sz="6400" dirty="0"/>
              <a:t> schemes and training materials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b="1" dirty="0">
                <a:solidFill>
                  <a:srgbClr val="00B050"/>
                </a:solidFill>
              </a:rPr>
              <a:t>Eco-innovation</a:t>
            </a:r>
            <a:r>
              <a:rPr lang="en-US" sz="6400" dirty="0"/>
              <a:t> policy analysis and market assessment, call for SMEs to participate in eco-innovation assessment and business plan</a:t>
            </a:r>
            <a:endParaRPr lang="en-GB" sz="6400" dirty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dirty="0"/>
              <a:t>Review of National </a:t>
            </a:r>
            <a:r>
              <a:rPr lang="en-US" sz="6400" b="1" dirty="0">
                <a:solidFill>
                  <a:srgbClr val="00B050"/>
                </a:solidFill>
              </a:rPr>
              <a:t>Waste Management Strategy </a:t>
            </a:r>
            <a:r>
              <a:rPr lang="en-US" sz="6400" dirty="0"/>
              <a:t>and </a:t>
            </a:r>
            <a:r>
              <a:rPr lang="en-US" sz="6400" b="1" dirty="0">
                <a:solidFill>
                  <a:srgbClr val="00B050"/>
                </a:solidFill>
              </a:rPr>
              <a:t>Action Plan </a:t>
            </a:r>
            <a:r>
              <a:rPr lang="en-US" sz="6400" dirty="0"/>
              <a:t>(2016-2020)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dirty="0" smtClean="0"/>
              <a:t>D</a:t>
            </a:r>
            <a:r>
              <a:rPr lang="en-GB" sz="6400" dirty="0" err="1" smtClean="0"/>
              <a:t>eveloping</a:t>
            </a:r>
            <a:r>
              <a:rPr lang="en-GB" sz="6400" dirty="0" smtClean="0"/>
              <a:t> </a:t>
            </a:r>
            <a:r>
              <a:rPr lang="en-US" sz="6400" dirty="0" smtClean="0"/>
              <a:t>a </a:t>
            </a:r>
            <a:r>
              <a:rPr lang="en-US" sz="6400" dirty="0"/>
              <a:t>set of </a:t>
            </a:r>
            <a:r>
              <a:rPr lang="en-US" sz="6400" b="1" dirty="0" smtClean="0">
                <a:solidFill>
                  <a:srgbClr val="00B050"/>
                </a:solidFill>
              </a:rPr>
              <a:t>General Binding Rules </a:t>
            </a:r>
            <a:r>
              <a:rPr lang="en-US" sz="6400" dirty="0" smtClean="0"/>
              <a:t>for environmental management in the </a:t>
            </a:r>
            <a:r>
              <a:rPr lang="en-US" sz="6400" dirty="0"/>
              <a:t>poultry sector </a:t>
            </a:r>
            <a:endParaRPr lang="en-US" sz="6400" dirty="0" smtClean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dirty="0" smtClean="0"/>
              <a:t>Launch of designing public </a:t>
            </a:r>
            <a:r>
              <a:rPr lang="en-US" sz="6400" b="1" dirty="0" smtClean="0">
                <a:solidFill>
                  <a:srgbClr val="00B050"/>
                </a:solidFill>
              </a:rPr>
              <a:t>green investment </a:t>
            </a:r>
            <a:r>
              <a:rPr lang="en-US" sz="6400" b="1" dirty="0" err="1" smtClean="0">
                <a:solidFill>
                  <a:srgbClr val="00B050"/>
                </a:solidFill>
              </a:rPr>
              <a:t>programme</a:t>
            </a:r>
            <a:r>
              <a:rPr lang="en-US" sz="6400" b="1" dirty="0" smtClean="0">
                <a:solidFill>
                  <a:srgbClr val="00B050"/>
                </a:solidFill>
              </a:rPr>
              <a:t> </a:t>
            </a:r>
            <a:r>
              <a:rPr lang="en-US" sz="6400" dirty="0" smtClean="0"/>
              <a:t>on </a:t>
            </a:r>
            <a:r>
              <a:rPr lang="en-US" sz="6400" dirty="0" err="1" smtClean="0"/>
              <a:t>biowaste</a:t>
            </a:r>
            <a:r>
              <a:rPr lang="en-US" sz="6400" dirty="0" smtClean="0"/>
              <a:t> </a:t>
            </a:r>
            <a:endParaRPr lang="en-US" sz="6400" dirty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dirty="0"/>
              <a:t>Report on </a:t>
            </a:r>
            <a:r>
              <a:rPr lang="en-US" sz="6400" b="1" dirty="0">
                <a:solidFill>
                  <a:srgbClr val="00B050"/>
                </a:solidFill>
              </a:rPr>
              <a:t>fossil fuel subsidies </a:t>
            </a:r>
            <a:r>
              <a:rPr lang="en-US" sz="6400" dirty="0"/>
              <a:t>and 2010-19 data available in </a:t>
            </a:r>
            <a:r>
              <a:rPr lang="en-US" sz="6400" dirty="0" smtClean="0"/>
              <a:t>the OECD FFSs database</a:t>
            </a:r>
            <a:endParaRPr lang="en-US" sz="6400" dirty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dirty="0" smtClean="0"/>
              <a:t>Draft report on strengthening </a:t>
            </a:r>
            <a:r>
              <a:rPr lang="en-US" sz="6400" b="1" dirty="0" smtClean="0">
                <a:solidFill>
                  <a:srgbClr val="00B050"/>
                </a:solidFill>
              </a:rPr>
              <a:t>administrative capacity </a:t>
            </a:r>
            <a:r>
              <a:rPr lang="en-US" sz="6400" dirty="0" smtClean="0"/>
              <a:t>for environmental management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b="1" dirty="0" smtClean="0">
                <a:solidFill>
                  <a:srgbClr val="00B050"/>
                </a:solidFill>
              </a:rPr>
              <a:t>Country profile</a:t>
            </a:r>
            <a:r>
              <a:rPr lang="en-US" sz="6400" dirty="0" smtClean="0"/>
              <a:t>, with focus on COVID-19 green responses (in English and Ukrainian languages)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r-FR" sz="6400" b="1" dirty="0" err="1"/>
              <a:t>Sustainable</a:t>
            </a:r>
            <a:r>
              <a:rPr lang="fr-FR" sz="6400" b="1" dirty="0"/>
              <a:t> Public </a:t>
            </a:r>
            <a:r>
              <a:rPr lang="fr-FR" sz="6400" b="1" dirty="0" err="1"/>
              <a:t>Procurement</a:t>
            </a:r>
            <a:r>
              <a:rPr lang="fr-FR" sz="6400" b="1" dirty="0"/>
              <a:t>: </a:t>
            </a:r>
            <a:r>
              <a:rPr lang="en-US" sz="6400" b="1" dirty="0"/>
              <a:t>legal provisions, guidelines, training, preparation of pilot tenders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6400" b="1" dirty="0"/>
              <a:t>Resource Efficient and Cleaner Production (RECP) is being introduced in four regions of the country: RECP Clubs in </a:t>
            </a:r>
            <a:r>
              <a:rPr lang="en-US" sz="6400" b="1" dirty="0" err="1"/>
              <a:t>Mtskheta</a:t>
            </a:r>
            <a:r>
              <a:rPr lang="en-US" sz="6400" b="1" dirty="0"/>
              <a:t> municipality and Kakheti region, and Industrial Waste Maps in Rustavi and </a:t>
            </a:r>
            <a:r>
              <a:rPr lang="en-US" sz="6400" b="1" dirty="0" err="1" smtClean="0"/>
              <a:t>Zestaponi</a:t>
            </a:r>
            <a:endParaRPr lang="en-GB" sz="6400" dirty="0" smtClean="0"/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90" y="61665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74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022" y="1673613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Feedback from the country 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022" y="2533858"/>
            <a:ext cx="10710041" cy="3664045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your assessment of progress in the implementation of the EU4Environment in your country and of selected achievements?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should be the priority areas of activities for the remaining period of the </a:t>
            </a:r>
            <a:r>
              <a:rPr lang="en-US" dirty="0" err="1"/>
              <a:t>Programme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22" y="260889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45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235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Highlights of Achievements in Georgia</vt:lpstr>
      <vt:lpstr>Feedback from the country 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of Achievements in Azerbaijan</dc:title>
  <dc:creator>BELKAHIA Irina, ENV/GGGR</dc:creator>
  <cp:lastModifiedBy>BELKAHIA Irina, ENV/GGGR</cp:lastModifiedBy>
  <cp:revision>16</cp:revision>
  <dcterms:created xsi:type="dcterms:W3CDTF">2021-09-16T09:59:46Z</dcterms:created>
  <dcterms:modified xsi:type="dcterms:W3CDTF">2021-09-20T17:09:21Z</dcterms:modified>
</cp:coreProperties>
</file>