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79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360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12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159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337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431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020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257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201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730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99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977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24988" y="1143444"/>
            <a:ext cx="10446342" cy="510721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Highlights </a:t>
            </a:r>
            <a:r>
              <a:rPr lang="en-GB" sz="3200" b="1" dirty="0">
                <a:solidFill>
                  <a:schemeClr val="accent1">
                    <a:lumMod val="75000"/>
                  </a:schemeClr>
                </a:solidFill>
              </a:rPr>
              <a:t>of </a:t>
            </a:r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Achievements in Moldova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1083" y="1654165"/>
            <a:ext cx="10710041" cy="5203835"/>
          </a:xfrm>
        </p:spPr>
        <p:txBody>
          <a:bodyPr>
            <a:normAutofit fontScale="32500" lnSpcReduction="20000"/>
          </a:bodyPr>
          <a:lstStyle/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4000" dirty="0"/>
              <a:t>Inter-Ministerial </a:t>
            </a:r>
            <a:r>
              <a:rPr lang="en-US" sz="4000" b="1" dirty="0" smtClean="0">
                <a:solidFill>
                  <a:srgbClr val="00B050"/>
                </a:solidFill>
              </a:rPr>
              <a:t>Working Group on Green Economy </a:t>
            </a:r>
            <a:r>
              <a:rPr lang="en-US" sz="4000" dirty="0" smtClean="0"/>
              <a:t>and Sustainable Development </a:t>
            </a:r>
            <a:endParaRPr lang="en-GB" sz="4000" dirty="0" smtClean="0"/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4000" dirty="0"/>
              <a:t>9</a:t>
            </a:r>
            <a:r>
              <a:rPr lang="en-US" sz="4000" dirty="0" smtClean="0"/>
              <a:t> civil servants trained in </a:t>
            </a:r>
            <a:r>
              <a:rPr lang="en-US" sz="4000" b="1" dirty="0" smtClean="0">
                <a:solidFill>
                  <a:srgbClr val="00B050"/>
                </a:solidFill>
              </a:rPr>
              <a:t>in-depth green economy course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4000" dirty="0" smtClean="0"/>
              <a:t>Launch of </a:t>
            </a:r>
            <a:r>
              <a:rPr lang="en-US" sz="4000" dirty="0"/>
              <a:t>Romanian online version of the </a:t>
            </a:r>
            <a:r>
              <a:rPr lang="en-US" sz="4000" b="1" dirty="0">
                <a:solidFill>
                  <a:srgbClr val="00B050"/>
                </a:solidFill>
              </a:rPr>
              <a:t>Green Economy course</a:t>
            </a:r>
            <a:endParaRPr lang="en-US" sz="4000" b="1" dirty="0" smtClean="0">
              <a:solidFill>
                <a:srgbClr val="00B050"/>
              </a:solidFill>
            </a:endParaRP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GB" sz="4000" dirty="0" smtClean="0"/>
              <a:t>Romanian </a:t>
            </a:r>
            <a:r>
              <a:rPr lang="en-GB" sz="4000" dirty="0"/>
              <a:t>version of the </a:t>
            </a:r>
            <a:r>
              <a:rPr lang="en-GB" sz="4000" b="1" dirty="0">
                <a:solidFill>
                  <a:srgbClr val="00B050"/>
                </a:solidFill>
              </a:rPr>
              <a:t>video on transboundary EIA</a:t>
            </a:r>
            <a:r>
              <a:rPr lang="en-GB" sz="4000" dirty="0"/>
              <a:t>/Espoo </a:t>
            </a:r>
            <a:r>
              <a:rPr lang="en-GB" sz="4000" dirty="0" smtClean="0"/>
              <a:t>Convention</a:t>
            </a:r>
            <a:endParaRPr lang="en-GB" sz="4000" dirty="0"/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4000" dirty="0"/>
              <a:t>First </a:t>
            </a:r>
            <a:r>
              <a:rPr lang="en-US" sz="4000" b="1" dirty="0">
                <a:solidFill>
                  <a:srgbClr val="00B050"/>
                </a:solidFill>
              </a:rPr>
              <a:t>RECP</a:t>
            </a:r>
            <a:r>
              <a:rPr lang="en-US" sz="4000" dirty="0"/>
              <a:t> Stakeholders and kick-off information meetings approved </a:t>
            </a:r>
            <a:r>
              <a:rPr lang="en-US" sz="4000" dirty="0" err="1"/>
              <a:t>Cahul</a:t>
            </a:r>
            <a:r>
              <a:rPr lang="en-US" sz="4000" dirty="0"/>
              <a:t> and </a:t>
            </a:r>
            <a:r>
              <a:rPr lang="en-US" sz="4000" dirty="0" err="1"/>
              <a:t>Gagauzia</a:t>
            </a:r>
            <a:r>
              <a:rPr lang="en-US" sz="4000" dirty="0"/>
              <a:t> regions to hose RECP Clubs for enterprises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4000" dirty="0"/>
              <a:t>Industrial Park </a:t>
            </a:r>
            <a:r>
              <a:rPr lang="en-US" sz="4000" dirty="0" err="1"/>
              <a:t>Tracom</a:t>
            </a:r>
            <a:r>
              <a:rPr lang="en-US" sz="4000" dirty="0"/>
              <a:t> and Free Economic Zone </a:t>
            </a:r>
            <a:r>
              <a:rPr lang="en-US" sz="4000" dirty="0" err="1"/>
              <a:t>Valkanes</a:t>
            </a:r>
            <a:r>
              <a:rPr lang="en-US" sz="4000" dirty="0"/>
              <a:t> are evaluated using </a:t>
            </a:r>
            <a:r>
              <a:rPr lang="en-US" sz="4000" b="1" dirty="0">
                <a:solidFill>
                  <a:srgbClr val="00B050"/>
                </a:solidFill>
              </a:rPr>
              <a:t>Eco-Industrial Parks </a:t>
            </a:r>
            <a:r>
              <a:rPr lang="en-US" sz="4000" dirty="0"/>
              <a:t>International Framework </a:t>
            </a:r>
            <a:endParaRPr lang="en-US" sz="4000" dirty="0" smtClean="0"/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GB" sz="4000" dirty="0" smtClean="0"/>
              <a:t>Draft </a:t>
            </a:r>
            <a:r>
              <a:rPr lang="en-GB" sz="4000" dirty="0"/>
              <a:t>National </a:t>
            </a:r>
            <a:r>
              <a:rPr lang="en-GB" sz="4000" b="1" dirty="0">
                <a:solidFill>
                  <a:srgbClr val="00B050"/>
                </a:solidFill>
              </a:rPr>
              <a:t>Waste Management Programme </a:t>
            </a:r>
            <a:r>
              <a:rPr lang="en-GB" sz="4000" dirty="0" smtClean="0"/>
              <a:t>2022-27 </a:t>
            </a:r>
            <a:endParaRPr lang="en-GB" sz="4000" strike="sngStrike" dirty="0"/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GB" sz="4000" dirty="0" smtClean="0"/>
              <a:t>Draft government degree on </a:t>
            </a:r>
            <a:r>
              <a:rPr lang="en-US" sz="4000" b="1" dirty="0">
                <a:solidFill>
                  <a:srgbClr val="00B050"/>
                </a:solidFill>
              </a:rPr>
              <a:t>sustainable public procurement</a:t>
            </a:r>
            <a:r>
              <a:rPr lang="en-GB" sz="4000" dirty="0" smtClean="0"/>
              <a:t> 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4000" dirty="0" smtClean="0"/>
              <a:t>Support to the public </a:t>
            </a:r>
            <a:r>
              <a:rPr lang="en-US" sz="4000" b="1" dirty="0" smtClean="0">
                <a:solidFill>
                  <a:srgbClr val="00B050"/>
                </a:solidFill>
              </a:rPr>
              <a:t>green investment </a:t>
            </a:r>
            <a:r>
              <a:rPr lang="en-US" sz="4000" b="1" dirty="0" err="1" smtClean="0">
                <a:solidFill>
                  <a:srgbClr val="00B050"/>
                </a:solidFill>
              </a:rPr>
              <a:t>programme</a:t>
            </a:r>
            <a:r>
              <a:rPr lang="en-US" sz="4000" b="1" dirty="0" smtClean="0">
                <a:solidFill>
                  <a:srgbClr val="00B050"/>
                </a:solidFill>
              </a:rPr>
              <a:t> </a:t>
            </a:r>
            <a:r>
              <a:rPr lang="en-US" sz="4000" dirty="0" smtClean="0"/>
              <a:t>in the public transport sector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4000" dirty="0" smtClean="0"/>
              <a:t>Support to the new </a:t>
            </a:r>
            <a:r>
              <a:rPr lang="en-US" sz="4000" dirty="0" err="1"/>
              <a:t>programme</a:t>
            </a:r>
            <a:r>
              <a:rPr lang="en-US" sz="4000" dirty="0"/>
              <a:t> on </a:t>
            </a:r>
            <a:r>
              <a:rPr lang="en-US" sz="4000" b="1" dirty="0">
                <a:solidFill>
                  <a:srgbClr val="00B050"/>
                </a:solidFill>
              </a:rPr>
              <a:t>greening </a:t>
            </a:r>
            <a:r>
              <a:rPr lang="en-US" sz="4000" b="1" dirty="0" smtClean="0">
                <a:solidFill>
                  <a:srgbClr val="00B050"/>
                </a:solidFill>
              </a:rPr>
              <a:t>SMEs</a:t>
            </a:r>
            <a:r>
              <a:rPr lang="en-US" sz="4000" dirty="0" smtClean="0"/>
              <a:t>, including a self-assessment online tool for SMEs 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4000" dirty="0" smtClean="0"/>
              <a:t>Draft environmental </a:t>
            </a:r>
            <a:r>
              <a:rPr lang="en-US" sz="4000" b="1" dirty="0" smtClean="0">
                <a:solidFill>
                  <a:srgbClr val="00B050"/>
                </a:solidFill>
              </a:rPr>
              <a:t>compliance </a:t>
            </a:r>
            <a:r>
              <a:rPr lang="en-US" sz="4000" b="1" dirty="0">
                <a:solidFill>
                  <a:srgbClr val="00B050"/>
                </a:solidFill>
              </a:rPr>
              <a:t>a</a:t>
            </a:r>
            <a:r>
              <a:rPr lang="en-US" sz="4000" b="1" dirty="0" smtClean="0">
                <a:solidFill>
                  <a:srgbClr val="00B050"/>
                </a:solidFill>
              </a:rPr>
              <a:t>ssurance </a:t>
            </a:r>
            <a:r>
              <a:rPr lang="en-US" sz="4000" b="1" dirty="0">
                <a:solidFill>
                  <a:srgbClr val="00B050"/>
                </a:solidFill>
              </a:rPr>
              <a:t>s</a:t>
            </a:r>
            <a:r>
              <a:rPr lang="en-US" sz="4000" b="1" dirty="0" smtClean="0">
                <a:solidFill>
                  <a:srgbClr val="00B050"/>
                </a:solidFill>
              </a:rPr>
              <a:t>ystem </a:t>
            </a:r>
            <a:r>
              <a:rPr lang="en-US" sz="4000" dirty="0" smtClean="0"/>
              <a:t>review in English and in Romanian, online discussion of the findings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4000" dirty="0" smtClean="0"/>
              <a:t>Report </a:t>
            </a:r>
            <a:r>
              <a:rPr lang="en-US" sz="4000" dirty="0"/>
              <a:t>on </a:t>
            </a:r>
            <a:r>
              <a:rPr lang="en-US" sz="4000" b="1" dirty="0">
                <a:solidFill>
                  <a:srgbClr val="00B050"/>
                </a:solidFill>
              </a:rPr>
              <a:t>fossil fuel subsidies </a:t>
            </a:r>
            <a:r>
              <a:rPr lang="en-US" sz="4000" dirty="0"/>
              <a:t>and 2010-19 data available in </a:t>
            </a:r>
            <a:r>
              <a:rPr lang="en-US" sz="4000" dirty="0" smtClean="0"/>
              <a:t>the OECD  FFSs </a:t>
            </a:r>
            <a:r>
              <a:rPr lang="en-US" sz="4000" dirty="0"/>
              <a:t>database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4000" dirty="0" smtClean="0"/>
              <a:t>Draft report on strengthening </a:t>
            </a:r>
            <a:r>
              <a:rPr lang="en-US" sz="4000" b="1" dirty="0" smtClean="0">
                <a:solidFill>
                  <a:srgbClr val="00B050"/>
                </a:solidFill>
              </a:rPr>
              <a:t>administrative capacity </a:t>
            </a:r>
            <a:r>
              <a:rPr lang="en-US" sz="4000" dirty="0" smtClean="0"/>
              <a:t>for environmental management 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4000" dirty="0" smtClean="0"/>
              <a:t>Launch of updating the national set of the OECD-based </a:t>
            </a:r>
            <a:r>
              <a:rPr lang="en-US" sz="4000" b="1" dirty="0" smtClean="0">
                <a:solidFill>
                  <a:srgbClr val="00B050"/>
                </a:solidFill>
              </a:rPr>
              <a:t>green growth indicators</a:t>
            </a:r>
            <a:r>
              <a:rPr lang="en-US" sz="4000" dirty="0" smtClean="0"/>
              <a:t>, with special session on 10 Sept 2021</a:t>
            </a:r>
            <a:endParaRPr lang="en-US" sz="4000" b="1" dirty="0" smtClean="0">
              <a:solidFill>
                <a:srgbClr val="00B050"/>
              </a:solidFill>
            </a:endParaRP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4000" b="1" dirty="0" smtClean="0">
                <a:solidFill>
                  <a:srgbClr val="00B050"/>
                </a:solidFill>
              </a:rPr>
              <a:t>Country profile</a:t>
            </a:r>
            <a:r>
              <a:rPr lang="en-US" sz="4000" dirty="0" smtClean="0"/>
              <a:t>, with focus on COVID-19 green responses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4000" b="1" dirty="0" smtClean="0"/>
              <a:t>Eco-labelling </a:t>
            </a:r>
            <a:r>
              <a:rPr lang="en-US" sz="4000" b="1" dirty="0"/>
              <a:t>system assessment,  draft regulations on eco-labelling 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4000" b="1" dirty="0" smtClean="0"/>
              <a:t>Draft </a:t>
            </a:r>
            <a:r>
              <a:rPr lang="en-US" sz="4000" b="1" dirty="0"/>
              <a:t>amended Law on EIA and Law on SEA aligned with relevant EU Directives, Espoo Convention, SEA Protocol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4000" b="1" dirty="0" smtClean="0"/>
              <a:t>Continued support to help reform the National </a:t>
            </a:r>
            <a:r>
              <a:rPr lang="en-US" sz="4000" b="1" dirty="0"/>
              <a:t>Ecological </a:t>
            </a:r>
            <a:r>
              <a:rPr lang="en-US" sz="4000" b="1" dirty="0" smtClean="0"/>
              <a:t>Fund</a:t>
            </a:r>
            <a:endParaRPr lang="en-US" sz="40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b="1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708" y="-224818"/>
            <a:ext cx="3820766" cy="33778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65" y="0"/>
            <a:ext cx="6450447" cy="1398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32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022" y="1673613"/>
            <a:ext cx="10446342" cy="510721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Feedback from the country 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2022" y="2533858"/>
            <a:ext cx="10710041" cy="3664045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is your assessment of progress in the implementation of the EU4Environment in your country and of selected achievements?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should be the priority areas of activities for the remaining period of the </a:t>
            </a:r>
            <a:r>
              <a:rPr lang="en-US" dirty="0" err="1"/>
              <a:t>Programme</a:t>
            </a:r>
            <a:r>
              <a:rPr lang="en-US" dirty="0"/>
              <a:t>? </a:t>
            </a:r>
            <a:endParaRPr lang="en-US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b="1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708" y="-224818"/>
            <a:ext cx="3820766" cy="33778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022" y="260889"/>
            <a:ext cx="6450447" cy="1398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80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262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Highlights of Achievements in Moldova</vt:lpstr>
      <vt:lpstr>Feedback from the country </vt:lpstr>
    </vt:vector>
  </TitlesOfParts>
  <Company>OECD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Highlights of Achievements in Azerbaijan</dc:title>
  <dc:creator>BELKAHIA Irina, ENV/GGGR</dc:creator>
  <cp:lastModifiedBy>BELKAHIA Irina, ENV/GGGR</cp:lastModifiedBy>
  <cp:revision>16</cp:revision>
  <dcterms:created xsi:type="dcterms:W3CDTF">2021-09-16T09:59:46Z</dcterms:created>
  <dcterms:modified xsi:type="dcterms:W3CDTF">2021-09-20T16:05:04Z</dcterms:modified>
</cp:coreProperties>
</file>