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368" y="1208747"/>
            <a:ext cx="8750968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Ukraine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431" y="1957653"/>
            <a:ext cx="10952782" cy="4900347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dirty="0" smtClean="0"/>
              <a:t>O</a:t>
            </a:r>
            <a:r>
              <a:rPr lang="en-US" dirty="0" err="1" smtClean="0"/>
              <a:t>nline</a:t>
            </a:r>
            <a:r>
              <a:rPr lang="en-US" dirty="0" smtClean="0"/>
              <a:t> </a:t>
            </a:r>
            <a:r>
              <a:rPr lang="en-US" dirty="0"/>
              <a:t>course “</a:t>
            </a:r>
            <a:r>
              <a:rPr lang="en-US" b="1" dirty="0">
                <a:solidFill>
                  <a:srgbClr val="00B050"/>
                </a:solidFill>
              </a:rPr>
              <a:t>Introduction to the Green Economy</a:t>
            </a:r>
            <a:r>
              <a:rPr lang="en-US" dirty="0"/>
              <a:t>” </a:t>
            </a:r>
            <a:r>
              <a:rPr lang="en-US" dirty="0" smtClean="0"/>
              <a:t>and </a:t>
            </a:r>
            <a:r>
              <a:rPr lang="en-GB" dirty="0" smtClean="0"/>
              <a:t>its </a:t>
            </a:r>
            <a:r>
              <a:rPr lang="en-GB" dirty="0"/>
              <a:t>Ukrainian </a:t>
            </a:r>
            <a:r>
              <a:rPr lang="en-GB" dirty="0" smtClean="0"/>
              <a:t>version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7 civil servants trained in </a:t>
            </a:r>
            <a:r>
              <a:rPr lang="en-US" b="1" dirty="0" smtClean="0">
                <a:solidFill>
                  <a:srgbClr val="00B050"/>
                </a:solidFill>
              </a:rPr>
              <a:t>in-depth green economy </a:t>
            </a:r>
            <a:r>
              <a:rPr lang="en-US" dirty="0" smtClean="0"/>
              <a:t>course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Draft </a:t>
            </a:r>
            <a:r>
              <a:rPr lang="en-US" i="1" dirty="0"/>
              <a:t>Guidelines on </a:t>
            </a:r>
            <a:r>
              <a:rPr lang="en-US" b="1" i="1" dirty="0">
                <a:solidFill>
                  <a:srgbClr val="00B050"/>
                </a:solidFill>
              </a:rPr>
              <a:t>Strategic Environmental Assessment </a:t>
            </a:r>
            <a:r>
              <a:rPr lang="en-US" i="1" dirty="0"/>
              <a:t>for Urban Planning Documents </a:t>
            </a:r>
            <a:r>
              <a:rPr lang="en-US" dirty="0"/>
              <a:t>developed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Ukrainian </a:t>
            </a:r>
            <a:r>
              <a:rPr lang="en-US" dirty="0"/>
              <a:t>version of the </a:t>
            </a:r>
            <a:r>
              <a:rPr lang="en-US" b="1" dirty="0">
                <a:solidFill>
                  <a:srgbClr val="00B050"/>
                </a:solidFill>
              </a:rPr>
              <a:t>video on transboundary EIA</a:t>
            </a:r>
            <a:r>
              <a:rPr lang="en-US" dirty="0"/>
              <a:t>/Espoo </a:t>
            </a:r>
            <a:r>
              <a:rPr lang="en-US" dirty="0" smtClean="0"/>
              <a:t>Convention</a:t>
            </a:r>
            <a:endParaRPr lang="en-US" dirty="0"/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/>
              <a:t>Training on </a:t>
            </a:r>
            <a:r>
              <a:rPr lang="en-US" b="1" dirty="0">
                <a:solidFill>
                  <a:srgbClr val="00B050"/>
                </a:solidFill>
              </a:rPr>
              <a:t>recycling for footwear </a:t>
            </a:r>
            <a:r>
              <a:rPr lang="en-US" dirty="0"/>
              <a:t>and apparel industries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dirty="0" smtClean="0"/>
              <a:t>Report </a:t>
            </a:r>
            <a:r>
              <a:rPr lang="en-GB" dirty="0"/>
              <a:t>of detailed recommendations on the improvement of a draft </a:t>
            </a:r>
            <a:r>
              <a:rPr lang="en-GB" b="1" dirty="0">
                <a:solidFill>
                  <a:srgbClr val="00B050"/>
                </a:solidFill>
              </a:rPr>
              <a:t>packaging waste law   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Report </a:t>
            </a:r>
            <a:r>
              <a:rPr lang="en-US" dirty="0"/>
              <a:t>on </a:t>
            </a:r>
            <a:r>
              <a:rPr lang="en-US" b="1" dirty="0">
                <a:solidFill>
                  <a:srgbClr val="00B050"/>
                </a:solidFill>
              </a:rPr>
              <a:t>fossil fuel subsidies </a:t>
            </a:r>
            <a:r>
              <a:rPr lang="en-US" dirty="0"/>
              <a:t>and 2010-19 data available in </a:t>
            </a:r>
            <a:r>
              <a:rPr lang="en-US" dirty="0" smtClean="0"/>
              <a:t>the OECD FFSs database</a:t>
            </a:r>
            <a:endParaRPr lang="en-US" dirty="0"/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Launch of support to the reform of the </a:t>
            </a:r>
            <a:r>
              <a:rPr lang="en-US" b="1" dirty="0" smtClean="0">
                <a:solidFill>
                  <a:srgbClr val="00B050"/>
                </a:solidFill>
              </a:rPr>
              <a:t>National Environmental Fund </a:t>
            </a:r>
            <a:r>
              <a:rPr lang="en-US" dirty="0" smtClean="0"/>
              <a:t>and reform of environmental taxes and charges</a:t>
            </a:r>
            <a:endParaRPr lang="en-US" dirty="0"/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 smtClean="0"/>
              <a:t>Draft report on strengthening </a:t>
            </a:r>
            <a:r>
              <a:rPr lang="en-US" b="1" dirty="0" smtClean="0">
                <a:solidFill>
                  <a:srgbClr val="00B050"/>
                </a:solidFill>
              </a:rPr>
              <a:t>administrative capacity </a:t>
            </a:r>
            <a:r>
              <a:rPr lang="en-US" dirty="0" smtClean="0"/>
              <a:t>for environmental management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/>
              <a:t>Resource Efficient and Cleaner Production (RECP) is being introduced in four regions of the country: RECP clubs in Poltava and </a:t>
            </a:r>
            <a:r>
              <a:rPr lang="en-US" b="1" dirty="0" err="1"/>
              <a:t>Khmelnytskyi</a:t>
            </a:r>
            <a:r>
              <a:rPr lang="en-US" b="1" dirty="0"/>
              <a:t>; Industrial Waste Mapping in </a:t>
            </a:r>
            <a:r>
              <a:rPr lang="en-US" b="1" dirty="0" err="1"/>
              <a:t>Davydiv</a:t>
            </a:r>
            <a:r>
              <a:rPr lang="en-US" b="1" dirty="0"/>
              <a:t> and </a:t>
            </a:r>
            <a:r>
              <a:rPr lang="en-US" b="1" dirty="0" err="1"/>
              <a:t>Slavuta</a:t>
            </a:r>
            <a:r>
              <a:rPr lang="en-US" b="1" dirty="0"/>
              <a:t>; 65+ SMEs engaged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b="1" dirty="0" smtClean="0"/>
              <a:t>Sustainable </a:t>
            </a:r>
            <a:r>
              <a:rPr lang="en-GB" b="1" dirty="0"/>
              <a:t>Public Procurement: legal </a:t>
            </a:r>
            <a:r>
              <a:rPr lang="en-US" b="1" dirty="0"/>
              <a:t>provisions, inter-ministerial coordination body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/>
              <a:t>Update of the national </a:t>
            </a:r>
            <a:r>
              <a:rPr lang="en-US" b="1" dirty="0"/>
              <a:t>set of green growth </a:t>
            </a:r>
            <a:r>
              <a:rPr lang="en-US" b="1" dirty="0" smtClean="0"/>
              <a:t>indicators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i="1" dirty="0"/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021" y="65303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6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2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206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Ukraine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BELKAHIA Irina, ENV/GGGR</cp:lastModifiedBy>
  <cp:revision>16</cp:revision>
  <dcterms:created xsi:type="dcterms:W3CDTF">2021-09-16T09:59:46Z</dcterms:created>
  <dcterms:modified xsi:type="dcterms:W3CDTF">2021-09-20T15:50:30Z</dcterms:modified>
</cp:coreProperties>
</file>