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6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70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3BD3-51D1-4AAB-9D7C-6EC1529E4B1B}" type="datetimeFigureOut">
              <a:rPr lang="en-GB" smtClean="0"/>
              <a:t>20/09/2021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9ED65-2230-4E9E-9829-64D660FD22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0798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3BD3-51D1-4AAB-9D7C-6EC1529E4B1B}" type="datetimeFigureOut">
              <a:rPr lang="en-GB" smtClean="0"/>
              <a:t>20/09/2021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9ED65-2230-4E9E-9829-64D660FD22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0360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3BD3-51D1-4AAB-9D7C-6EC1529E4B1B}" type="datetimeFigureOut">
              <a:rPr lang="en-GB" smtClean="0"/>
              <a:t>20/09/2021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9ED65-2230-4E9E-9829-64D660FD22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0912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3BD3-51D1-4AAB-9D7C-6EC1529E4B1B}" type="datetimeFigureOut">
              <a:rPr lang="en-GB" smtClean="0"/>
              <a:t>20/09/2021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9ED65-2230-4E9E-9829-64D660FD22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6159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3BD3-51D1-4AAB-9D7C-6EC1529E4B1B}" type="datetimeFigureOut">
              <a:rPr lang="en-GB" smtClean="0"/>
              <a:t>20/09/2021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9ED65-2230-4E9E-9829-64D660FD22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1337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3BD3-51D1-4AAB-9D7C-6EC1529E4B1B}" type="datetimeFigureOut">
              <a:rPr lang="en-GB" smtClean="0"/>
              <a:t>20/09/2021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9ED65-2230-4E9E-9829-64D660FD22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9431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3BD3-51D1-4AAB-9D7C-6EC1529E4B1B}" type="datetimeFigureOut">
              <a:rPr lang="en-GB" smtClean="0"/>
              <a:t>20/09/2021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9ED65-2230-4E9E-9829-64D660FD22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6020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3BD3-51D1-4AAB-9D7C-6EC1529E4B1B}" type="datetimeFigureOut">
              <a:rPr lang="en-GB" smtClean="0"/>
              <a:t>20/09/2021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9ED65-2230-4E9E-9829-64D660FD22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2257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3BD3-51D1-4AAB-9D7C-6EC1529E4B1B}" type="datetimeFigureOut">
              <a:rPr lang="en-GB" smtClean="0"/>
              <a:t>20/09/2021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9ED65-2230-4E9E-9829-64D660FD22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0201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3BD3-51D1-4AAB-9D7C-6EC1529E4B1B}" type="datetimeFigureOut">
              <a:rPr lang="en-GB" smtClean="0"/>
              <a:t>20/09/2021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9ED65-2230-4E9E-9829-64D660FD22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9730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3BD3-51D1-4AAB-9D7C-6EC1529E4B1B}" type="datetimeFigureOut">
              <a:rPr lang="en-GB" smtClean="0"/>
              <a:t>20/09/2021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9ED65-2230-4E9E-9829-64D660FD22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599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8E3BD3-51D1-4AAB-9D7C-6EC1529E4B1B}" type="datetimeFigureOut">
              <a:rPr lang="en-GB" smtClean="0"/>
              <a:t>20/09/2021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29ED65-2230-4E9E-9829-64D660FD22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8977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221" y="1176931"/>
            <a:ext cx="10446342" cy="510721"/>
          </a:xfrm>
        </p:spPr>
        <p:txBody>
          <a:bodyPr>
            <a:noAutofit/>
          </a:bodyPr>
          <a:lstStyle/>
          <a:p>
            <a:r>
              <a:rPr lang="en-GB" sz="3200" b="1" dirty="0" smtClean="0">
                <a:solidFill>
                  <a:schemeClr val="accent1">
                    <a:lumMod val="75000"/>
                  </a:schemeClr>
                </a:solidFill>
              </a:rPr>
              <a:t>Highlights </a:t>
            </a:r>
            <a:r>
              <a:rPr lang="en-GB" sz="3200" b="1" dirty="0">
                <a:solidFill>
                  <a:schemeClr val="accent1">
                    <a:lumMod val="75000"/>
                  </a:schemeClr>
                </a:solidFill>
              </a:rPr>
              <a:t>of </a:t>
            </a:r>
            <a:r>
              <a:rPr lang="en-GB" sz="3200" b="1" dirty="0" smtClean="0">
                <a:solidFill>
                  <a:schemeClr val="accent1">
                    <a:lumMod val="75000"/>
                  </a:schemeClr>
                </a:solidFill>
              </a:rPr>
              <a:t>Achievements in Armenia </a:t>
            </a:r>
            <a:endParaRPr lang="en-GB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4858" y="1976500"/>
            <a:ext cx="10601621" cy="4424300"/>
          </a:xfrm>
        </p:spPr>
        <p:txBody>
          <a:bodyPr>
            <a:normAutofit fontScale="85000" lnSpcReduction="20000"/>
          </a:bodyPr>
          <a:lstStyle/>
          <a:p>
            <a:pPr marL="625475" indent="-625475" algn="just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dirty="0"/>
              <a:t>Armenian version of the </a:t>
            </a:r>
            <a:r>
              <a:rPr lang="en-US" b="1" dirty="0">
                <a:solidFill>
                  <a:srgbClr val="00B050"/>
                </a:solidFill>
              </a:rPr>
              <a:t>introductory Green Economy </a:t>
            </a:r>
            <a:r>
              <a:rPr lang="en-US" dirty="0"/>
              <a:t>course is now available</a:t>
            </a:r>
          </a:p>
          <a:p>
            <a:pPr marL="625475" indent="-625475" algn="just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dirty="0"/>
              <a:t>9 civil servants trained in </a:t>
            </a:r>
            <a:r>
              <a:rPr lang="en-US" b="1" dirty="0">
                <a:solidFill>
                  <a:srgbClr val="00B050"/>
                </a:solidFill>
              </a:rPr>
              <a:t>in-depth green economy course</a:t>
            </a:r>
          </a:p>
          <a:p>
            <a:pPr marL="625475" indent="-625475" algn="just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dirty="0" smtClean="0"/>
              <a:t>Development </a:t>
            </a:r>
            <a:r>
              <a:rPr lang="en-US" dirty="0"/>
              <a:t>of </a:t>
            </a:r>
            <a:r>
              <a:rPr lang="en-US" b="1" dirty="0">
                <a:solidFill>
                  <a:srgbClr val="00B050"/>
                </a:solidFill>
              </a:rPr>
              <a:t>guidelines on the EIA </a:t>
            </a:r>
            <a:r>
              <a:rPr lang="en-US" dirty="0"/>
              <a:t>application incl. in a transboundary </a:t>
            </a:r>
            <a:r>
              <a:rPr lang="en-US" dirty="0" smtClean="0"/>
              <a:t>context</a:t>
            </a:r>
            <a:endParaRPr lang="en-US" dirty="0"/>
          </a:p>
          <a:p>
            <a:pPr marL="625475" indent="-625475" algn="just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GB" dirty="0"/>
              <a:t>14 SMEs in plastic, </a:t>
            </a:r>
            <a:r>
              <a:rPr lang="en-US" dirty="0"/>
              <a:t>fisheries and other production sectors launched </a:t>
            </a:r>
            <a:r>
              <a:rPr lang="en-GB" dirty="0"/>
              <a:t>environmentally </a:t>
            </a:r>
            <a:r>
              <a:rPr lang="en-US" dirty="0"/>
              <a:t>friendly production processes that benefit from </a:t>
            </a:r>
            <a:r>
              <a:rPr lang="en-US" b="1" dirty="0">
                <a:solidFill>
                  <a:srgbClr val="00B050"/>
                </a:solidFill>
              </a:rPr>
              <a:t>resource efficient and cleaner production</a:t>
            </a:r>
          </a:p>
          <a:p>
            <a:pPr marL="625475" indent="-625475" algn="just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dirty="0" smtClean="0"/>
              <a:t>Assessing </a:t>
            </a:r>
            <a:r>
              <a:rPr lang="en-US" dirty="0"/>
              <a:t>progress on greening SMEs in the </a:t>
            </a:r>
            <a:r>
              <a:rPr lang="en-US" b="1" dirty="0">
                <a:solidFill>
                  <a:srgbClr val="00B050"/>
                </a:solidFill>
              </a:rPr>
              <a:t>SME Policy Index </a:t>
            </a:r>
            <a:r>
              <a:rPr lang="en-US" dirty="0"/>
              <a:t>(with EU4Business) </a:t>
            </a:r>
            <a:endParaRPr lang="en-US" dirty="0" smtClean="0"/>
          </a:p>
          <a:p>
            <a:pPr marL="625475" indent="-625475" algn="just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dirty="0" smtClean="0"/>
              <a:t>Report </a:t>
            </a:r>
            <a:r>
              <a:rPr lang="en-US" dirty="0"/>
              <a:t>on </a:t>
            </a:r>
            <a:r>
              <a:rPr lang="en-US" b="1" dirty="0">
                <a:solidFill>
                  <a:srgbClr val="00B050"/>
                </a:solidFill>
              </a:rPr>
              <a:t>fossil fuel subsidies </a:t>
            </a:r>
            <a:r>
              <a:rPr lang="en-US" dirty="0"/>
              <a:t>and 2010-19 data available in </a:t>
            </a:r>
            <a:r>
              <a:rPr lang="en-US" dirty="0" smtClean="0"/>
              <a:t>the OECD FFS database</a:t>
            </a:r>
            <a:endParaRPr lang="en-US" dirty="0"/>
          </a:p>
          <a:p>
            <a:pPr marL="625475" indent="-625475" algn="just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dirty="0" smtClean="0"/>
              <a:t>Publication of assessment </a:t>
            </a:r>
            <a:r>
              <a:rPr lang="en-US" dirty="0"/>
              <a:t>of </a:t>
            </a:r>
            <a:r>
              <a:rPr lang="en-US" b="1" dirty="0">
                <a:solidFill>
                  <a:srgbClr val="00B050"/>
                </a:solidFill>
              </a:rPr>
              <a:t>investment needs for climate action </a:t>
            </a:r>
            <a:r>
              <a:rPr lang="en-US" dirty="0"/>
              <a:t>up to 2030</a:t>
            </a:r>
          </a:p>
          <a:p>
            <a:pPr marL="625475" indent="-625475" algn="just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dirty="0" smtClean="0"/>
              <a:t>Draft report on strengthening </a:t>
            </a:r>
            <a:r>
              <a:rPr lang="en-US" b="1" dirty="0" smtClean="0">
                <a:solidFill>
                  <a:srgbClr val="00B050"/>
                </a:solidFill>
              </a:rPr>
              <a:t>administrative capacity </a:t>
            </a:r>
            <a:r>
              <a:rPr lang="en-US" dirty="0" smtClean="0"/>
              <a:t>for environmental management</a:t>
            </a:r>
          </a:p>
          <a:p>
            <a:pPr marL="625475" indent="-625475" algn="just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b="1" dirty="0" smtClean="0">
                <a:solidFill>
                  <a:srgbClr val="00B050"/>
                </a:solidFill>
              </a:rPr>
              <a:t>Country profile</a:t>
            </a:r>
            <a:r>
              <a:rPr lang="en-US" dirty="0" smtClean="0"/>
              <a:t>, with focus on COVID-19 green responses (in English and Armenian)</a:t>
            </a:r>
          </a:p>
          <a:p>
            <a:pPr marL="625475" indent="-625475" algn="just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GB" b="1" dirty="0" smtClean="0"/>
              <a:t>Economic analysis on deposit and refund system of packaging waste</a:t>
            </a:r>
          </a:p>
          <a:p>
            <a:pPr marL="625475" indent="-625475" algn="just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b="1" dirty="0" smtClean="0"/>
              <a:t>Draft environmental compliance assurance system review of Armenia in English and in Armenian, online discussion of the findings</a:t>
            </a:r>
            <a:endParaRPr lang="en-US" b="1" dirty="0"/>
          </a:p>
          <a:p>
            <a:pPr marL="625475" indent="-625475" algn="just">
              <a:buFont typeface="Wingdings" panose="05000000000000000000" pitchFamily="2" charset="2"/>
              <a:buChar char="ü"/>
            </a:pPr>
            <a:endParaRPr lang="en-US" dirty="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GB" dirty="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b="1" i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7708" y="-224818"/>
            <a:ext cx="3820766" cy="337785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022" y="0"/>
            <a:ext cx="6450447" cy="1398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3739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022" y="1673613"/>
            <a:ext cx="10446342" cy="510721"/>
          </a:xfrm>
        </p:spPr>
        <p:txBody>
          <a:bodyPr>
            <a:noAutofit/>
          </a:bodyPr>
          <a:lstStyle/>
          <a:p>
            <a:r>
              <a:rPr lang="en-GB" sz="3200" b="1" dirty="0" smtClean="0">
                <a:solidFill>
                  <a:schemeClr val="accent1">
                    <a:lumMod val="75000"/>
                  </a:schemeClr>
                </a:solidFill>
              </a:rPr>
              <a:t>Feedback from the country </a:t>
            </a:r>
            <a:endParaRPr lang="en-GB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2022" y="2533858"/>
            <a:ext cx="10710041" cy="3664045"/>
          </a:xfrm>
        </p:spPr>
        <p:txBody>
          <a:bodyPr>
            <a:norm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en-US" dirty="0" smtClean="0"/>
              <a:t>What </a:t>
            </a:r>
            <a:r>
              <a:rPr lang="en-US" dirty="0"/>
              <a:t>is your assessment of progress in the implementation of the EU4Environment in your country and of selected achievements?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dirty="0" smtClean="0"/>
              <a:t>What </a:t>
            </a:r>
            <a:r>
              <a:rPr lang="en-US" dirty="0"/>
              <a:t>should be the priority areas of activities for the remaining period of the </a:t>
            </a:r>
            <a:r>
              <a:rPr lang="en-US" dirty="0" err="1"/>
              <a:t>Programme</a:t>
            </a:r>
            <a:r>
              <a:rPr lang="en-US" dirty="0"/>
              <a:t>? </a:t>
            </a:r>
            <a:endParaRPr lang="en-US" dirty="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GB" dirty="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b="1" i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7708" y="-224818"/>
            <a:ext cx="3820766" cy="337785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2022" y="260889"/>
            <a:ext cx="6450447" cy="1398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8678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194</Words>
  <Application>Microsoft Office PowerPoint</Application>
  <PresentationFormat>Widescreen</PresentationFormat>
  <Paragraphs>17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Office Theme</vt:lpstr>
      <vt:lpstr>Highlights of Achievements in Armenia </vt:lpstr>
      <vt:lpstr>Feedback from the country </vt:lpstr>
    </vt:vector>
  </TitlesOfParts>
  <Company>OECD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Highlights of Achievements in Azerbaijan</dc:title>
  <dc:creator>BELKAHIA Irina, ENV/GGGR</dc:creator>
  <cp:lastModifiedBy>DUBOIS Maria, ENV/GGGR</cp:lastModifiedBy>
  <cp:revision>16</cp:revision>
  <dcterms:created xsi:type="dcterms:W3CDTF">2021-09-16T09:59:46Z</dcterms:created>
  <dcterms:modified xsi:type="dcterms:W3CDTF">2021-09-20T17:12:53Z</dcterms:modified>
</cp:coreProperties>
</file>