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9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1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5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3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3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5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20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73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9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3BD3-51D1-4AAB-9D7C-6EC1529E4B1B}" type="datetimeFigureOut">
              <a:rPr lang="en-GB" smtClean="0"/>
              <a:t>20/09/2021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9ED65-2230-4E9E-9829-64D660FD22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97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026" y="1208747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Highlights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of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Achievements in Azerbaijan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964" y="1719468"/>
            <a:ext cx="10818941" cy="5028424"/>
          </a:xfrm>
        </p:spPr>
        <p:txBody>
          <a:bodyPr>
            <a:normAutofit fontScale="62500" lnSpcReduction="20000"/>
          </a:bodyPr>
          <a:lstStyle/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dirty="0"/>
              <a:t>Azerbaijani version of the </a:t>
            </a:r>
            <a:r>
              <a:rPr lang="en-US" sz="2700" b="1" dirty="0">
                <a:solidFill>
                  <a:srgbClr val="00B050"/>
                </a:solidFill>
              </a:rPr>
              <a:t>introductory </a:t>
            </a:r>
            <a:r>
              <a:rPr lang="en-US" sz="2700" b="1" dirty="0" smtClean="0">
                <a:solidFill>
                  <a:srgbClr val="00B050"/>
                </a:solidFill>
              </a:rPr>
              <a:t>Green Economy </a:t>
            </a:r>
            <a:r>
              <a:rPr lang="en-US" sz="2700" dirty="0"/>
              <a:t>course is now available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dirty="0" smtClean="0"/>
              <a:t>7 </a:t>
            </a:r>
            <a:r>
              <a:rPr lang="en-US" sz="2700" dirty="0"/>
              <a:t>civil servants trained in </a:t>
            </a:r>
            <a:r>
              <a:rPr lang="en-US" sz="2700" b="1" dirty="0">
                <a:solidFill>
                  <a:srgbClr val="00B050"/>
                </a:solidFill>
              </a:rPr>
              <a:t>in-depth green economy </a:t>
            </a:r>
            <a:r>
              <a:rPr lang="en-US" sz="2700" b="1" dirty="0" smtClean="0">
                <a:solidFill>
                  <a:srgbClr val="00B050"/>
                </a:solidFill>
              </a:rPr>
              <a:t>course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dirty="0"/>
              <a:t>Draft report on the selection of two pilot regions (with 30+ SMEs) for </a:t>
            </a:r>
            <a:r>
              <a:rPr lang="en-US" sz="2700" b="1" dirty="0">
                <a:solidFill>
                  <a:srgbClr val="00B050"/>
                </a:solidFill>
              </a:rPr>
              <a:t>Industrial Waste Mapping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dirty="0" smtClean="0"/>
              <a:t>Gap Analysis on the draft </a:t>
            </a:r>
            <a:r>
              <a:rPr lang="en-US" sz="2700" b="1" dirty="0" smtClean="0">
                <a:solidFill>
                  <a:srgbClr val="00B050"/>
                </a:solidFill>
              </a:rPr>
              <a:t>packaging waste Law</a:t>
            </a:r>
            <a:r>
              <a:rPr lang="en-US" sz="2700" dirty="0" smtClean="0"/>
              <a:t>, draft recommendations and Roadmap for EPR for packaging waste 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dirty="0" smtClean="0"/>
              <a:t>Launch </a:t>
            </a:r>
            <a:r>
              <a:rPr lang="en-US" sz="2700" dirty="0"/>
              <a:t>of support to the development of a public </a:t>
            </a:r>
            <a:r>
              <a:rPr lang="en-US" sz="2700" b="1" dirty="0">
                <a:solidFill>
                  <a:srgbClr val="00B050"/>
                </a:solidFill>
              </a:rPr>
              <a:t>environmental investment </a:t>
            </a:r>
            <a:r>
              <a:rPr lang="en-US" sz="2700" b="1" dirty="0" err="1">
                <a:solidFill>
                  <a:srgbClr val="00B050"/>
                </a:solidFill>
              </a:rPr>
              <a:t>programme</a:t>
            </a:r>
            <a:r>
              <a:rPr lang="en-US" sz="2700" b="1" dirty="0">
                <a:solidFill>
                  <a:srgbClr val="00B050"/>
                </a:solidFill>
              </a:rPr>
              <a:t> </a:t>
            </a:r>
            <a:r>
              <a:rPr lang="en-US" sz="2700" dirty="0"/>
              <a:t>in the water sector </a:t>
            </a:r>
            <a:endParaRPr lang="en-US" sz="27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dirty="0" smtClean="0"/>
              <a:t>Report on </a:t>
            </a:r>
            <a:r>
              <a:rPr lang="en-US" sz="2700" b="1" dirty="0" smtClean="0">
                <a:solidFill>
                  <a:srgbClr val="00B050"/>
                </a:solidFill>
              </a:rPr>
              <a:t>fossil fuel </a:t>
            </a:r>
            <a:r>
              <a:rPr lang="en-US" sz="2700" b="1" dirty="0">
                <a:solidFill>
                  <a:srgbClr val="00B050"/>
                </a:solidFill>
              </a:rPr>
              <a:t>subsidies </a:t>
            </a:r>
            <a:r>
              <a:rPr lang="en-US" sz="2700" dirty="0" smtClean="0"/>
              <a:t>and 2010-19 </a:t>
            </a:r>
            <a:r>
              <a:rPr lang="en-US" sz="2700" dirty="0"/>
              <a:t>data </a:t>
            </a:r>
            <a:r>
              <a:rPr lang="en-US" sz="2700" dirty="0" smtClean="0"/>
              <a:t>available in the OECD FFSs database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dirty="0" smtClean="0"/>
              <a:t>Draft report on strengthening the </a:t>
            </a:r>
            <a:r>
              <a:rPr lang="en-US" sz="2700" b="1" dirty="0" smtClean="0">
                <a:solidFill>
                  <a:srgbClr val="00B050"/>
                </a:solidFill>
              </a:rPr>
              <a:t>administrative capacity </a:t>
            </a:r>
            <a:r>
              <a:rPr lang="en-US" sz="2700" dirty="0" smtClean="0"/>
              <a:t>for environmental management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b="1" dirty="0" smtClean="0">
                <a:solidFill>
                  <a:srgbClr val="00B050"/>
                </a:solidFill>
              </a:rPr>
              <a:t>Country profile</a:t>
            </a:r>
            <a:r>
              <a:rPr lang="en-US" sz="2700" dirty="0" smtClean="0"/>
              <a:t>, with focus on COVID-19 green responses (in English and Azeri languages)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b="1" dirty="0" smtClean="0"/>
              <a:t>Development of secondary </a:t>
            </a:r>
            <a:r>
              <a:rPr lang="en-US" sz="2700" b="1" dirty="0"/>
              <a:t>implementing legislation on EIA and SEA aligned with international standards</a:t>
            </a:r>
          </a:p>
          <a:p>
            <a:pPr marL="342900" indent="-342900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700" b="1" dirty="0" smtClean="0"/>
              <a:t>Support to greening SMEs</a:t>
            </a:r>
            <a:r>
              <a:rPr lang="en-GB" sz="2700" b="1" dirty="0" smtClean="0"/>
              <a:t>:</a:t>
            </a:r>
          </a:p>
          <a:p>
            <a:pPr marL="800100" lvl="1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700" b="1" dirty="0"/>
              <a:t>Information (kick-off) Meeting on RECP in Azerbaijan (August </a:t>
            </a:r>
            <a:r>
              <a:rPr lang="en-US" sz="2700" b="1" dirty="0" smtClean="0"/>
              <a:t>2021)</a:t>
            </a:r>
          </a:p>
          <a:p>
            <a:pPr marL="800100" lvl="1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700" b="1" dirty="0" smtClean="0"/>
              <a:t>Work with SME Development Agency on a </a:t>
            </a:r>
            <a:r>
              <a:rPr lang="en-GB" sz="2700" b="1" dirty="0" smtClean="0"/>
              <a:t>online </a:t>
            </a:r>
            <a:r>
              <a:rPr lang="en-GB" sz="2700" b="1" dirty="0"/>
              <a:t>self-assessment tool for greening SMEs in </a:t>
            </a:r>
            <a:r>
              <a:rPr lang="en-GB" sz="2700" b="1" dirty="0" smtClean="0"/>
              <a:t>Azerbaijan</a:t>
            </a:r>
          </a:p>
          <a:p>
            <a:pPr marL="800100" lvl="1" indent="-34290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700" b="1" dirty="0"/>
              <a:t>Assessing progress on greening SMEs in the SME Policy Index (with EU4Business)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GB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3" y="0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22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022" y="1673613"/>
            <a:ext cx="10446342" cy="510721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Feedback from the country 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022" y="2533858"/>
            <a:ext cx="10710041" cy="3664045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is your assessment of progress in the implementation of the EU4Environment in your country and of selected achievements?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should be the priority areas of activities for the remaining period of the </a:t>
            </a:r>
            <a:r>
              <a:rPr lang="en-US" dirty="0" err="1"/>
              <a:t>Programme</a:t>
            </a:r>
            <a:r>
              <a:rPr lang="en-US" dirty="0"/>
              <a:t>?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708" y="-224818"/>
            <a:ext cx="3820766" cy="33778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022" y="260889"/>
            <a:ext cx="6450447" cy="139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0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218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Highlights of Achievements in Azerbaijan</vt:lpstr>
      <vt:lpstr>Feedback from the country 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of Achievements in Azerbaijan</dc:title>
  <dc:creator>BELKAHIA Irina, ENV/GGGR</dc:creator>
  <cp:lastModifiedBy>DUBOIS Maria, ENV/GGGR</cp:lastModifiedBy>
  <cp:revision>16</cp:revision>
  <dcterms:created xsi:type="dcterms:W3CDTF">2021-09-16T09:59:46Z</dcterms:created>
  <dcterms:modified xsi:type="dcterms:W3CDTF">2021-09-20T17:14:34Z</dcterms:modified>
</cp:coreProperties>
</file>